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grandir Narrow" pitchFamily="2" charset="77"/>
      <p:regular r:id="rId17"/>
    </p:embeddedFont>
    <p:embeddedFont>
      <p:font typeface="Agrandir Narrow Bold" pitchFamily="2" charset="77"/>
      <p:regular r:id="rId18"/>
      <p:bold r:id="rId19"/>
    </p:embeddedFont>
    <p:embeddedFont>
      <p:font typeface="Days" panose="02000505050000020004" pitchFamily="2" charset="0"/>
      <p:regular r:id="rId20"/>
    </p:embeddedFont>
    <p:embeddedFont>
      <p:font typeface="Open Sauce" pitchFamily="2" charset="77"/>
      <p:regular r:id="rId21"/>
    </p:embeddedFont>
    <p:embeddedFont>
      <p:font typeface="Open Sauce Bold" pitchFamily="2" charset="77"/>
      <p:regular r:id="rId22"/>
      <p:bold r:id="rId23"/>
    </p:embeddedFont>
    <p:embeddedFont>
      <p:font typeface="Open Sauce Medium" pitchFamily="2" charset="77"/>
      <p:regular r:id="rId24"/>
    </p:embeddedFont>
    <p:embeddedFont>
      <p:font typeface="Open Sauce Semi-Bold" pitchFamily="2" charset="7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26" autoAdjust="0"/>
  </p:normalViewPr>
  <p:slideViewPr>
    <p:cSldViewPr>
      <p:cViewPr varScale="1">
        <p:scale>
          <a:sx n="69" d="100"/>
          <a:sy n="69" d="100"/>
        </p:scale>
        <p:origin x="256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A71B-D386-A541-BDE1-4171C07356D5}" type="datetimeFigureOut">
              <a:rPr lang="en-US" smtClean="0"/>
              <a:t>4/16/25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9C7E1-5A91-7A4C-93E3-A6CA7CE357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47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F0BA-DF81-6E4D-A09C-B126EDF83D75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F385C-2F3F-2541-9870-E6D522BEA849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F52E-25F0-2E40-9729-49CA94820442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E03EE-EEDE-0145-A105-454FF274E625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6BD1C-6E46-4D4C-A107-6D122CC06956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821F0-0ACB-EE40-BBDF-48117EC8FA98}" type="datetime1">
              <a:rPr lang="en-US" smtClean="0"/>
              <a:t>4/16/25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A00DF-A782-394F-A9D8-F2374A01EEE3}" type="datetime1">
              <a:rPr lang="en-US" smtClean="0"/>
              <a:t>4/16/25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A3F-5E1B-E54C-9753-2A2A3EEE403E}" type="datetime1">
              <a:rPr lang="en-US" smtClean="0"/>
              <a:t>4/16/25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B6B76-9FAE-0242-8536-054124C2326F}" type="datetime1">
              <a:rPr lang="en-US" smtClean="0"/>
              <a:t>4/16/25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BD9DE-0729-0344-B106-2448A665FA8C}" type="datetime1">
              <a:rPr lang="en-US" smtClean="0"/>
              <a:t>4/16/25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36E1E-F5F1-3F46-89A0-2D1DF86BEDED}" type="datetime1">
              <a:rPr lang="en-US" smtClean="0"/>
              <a:t>4/16/25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AA7D9-4C60-8A49-B14C-3D0F9B6610A5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564160" y="6558863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64160" y="2373948"/>
            <a:ext cx="13933217" cy="3716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307"/>
              </a:lnSpc>
            </a:pPr>
            <a:r>
              <a:rPr lang="en-US" sz="9045" spc="334" dirty="0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News Bias Assessment:</a:t>
            </a:r>
          </a:p>
          <a:p>
            <a:pPr algn="l">
              <a:lnSpc>
                <a:spcPts val="6807"/>
              </a:lnSpc>
            </a:pPr>
            <a:r>
              <a:rPr lang="en-US" sz="5446" spc="201" dirty="0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Examining subjective intensifiers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4160" y="6958913"/>
            <a:ext cx="5132793" cy="1053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Claire McLean</a:t>
            </a:r>
          </a:p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CAM685@pitt.edu</a:t>
            </a:r>
          </a:p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University of Pittsburgh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C9EF8-4D0F-F66E-34B6-6ACB2BFA2685}"/>
              </a:ext>
            </a:extLst>
          </p:cNvPr>
          <p:cNvSpPr txBox="1"/>
          <p:nvPr/>
        </p:nvSpPr>
        <p:spPr>
          <a:xfrm>
            <a:off x="17754600" y="96393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351028" flipH="1">
            <a:off x="-1272661" y="-3109670"/>
            <a:ext cx="20833322" cy="16506339"/>
          </a:xfrm>
          <a:custGeom>
            <a:avLst/>
            <a:gdLst/>
            <a:ahLst/>
            <a:cxnLst/>
            <a:rect l="l" t="t" r="r" b="b"/>
            <a:pathLst>
              <a:path w="20833322" h="16506339">
                <a:moveTo>
                  <a:pt x="20833322" y="7003569"/>
                </a:moveTo>
                <a:lnTo>
                  <a:pt x="3939507" y="0"/>
                </a:lnTo>
                <a:lnTo>
                  <a:pt x="0" y="9502771"/>
                </a:lnTo>
                <a:lnTo>
                  <a:pt x="16893815" y="16506340"/>
                </a:lnTo>
                <a:lnTo>
                  <a:pt x="20833322" y="7003569"/>
                </a:lnTo>
                <a:close/>
              </a:path>
            </a:pathLst>
          </a:custGeom>
          <a:blipFill>
            <a:blip r:embed="rId2"/>
            <a:stretch>
              <a:fillRect l="-20427" r="-2042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06059" y="2516148"/>
            <a:ext cx="6511495" cy="6262691"/>
            <a:chOff x="0" y="0"/>
            <a:chExt cx="1350514" cy="12989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0514" cy="1298911"/>
            </a:xfrm>
            <a:custGeom>
              <a:avLst/>
              <a:gdLst/>
              <a:ahLst/>
              <a:cxnLst/>
              <a:rect l="l" t="t" r="r" b="b"/>
              <a:pathLst>
                <a:path w="1350514" h="1298911">
                  <a:moveTo>
                    <a:pt x="0" y="0"/>
                  </a:moveTo>
                  <a:lnTo>
                    <a:pt x="1350514" y="0"/>
                  </a:lnTo>
                  <a:lnTo>
                    <a:pt x="1350514" y="1298911"/>
                  </a:lnTo>
                  <a:lnTo>
                    <a:pt x="0" y="129891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350514" cy="1327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81812" y="2516148"/>
            <a:ext cx="6511495" cy="6262691"/>
            <a:chOff x="0" y="0"/>
            <a:chExt cx="1350514" cy="12989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50514" cy="1298911"/>
            </a:xfrm>
            <a:custGeom>
              <a:avLst/>
              <a:gdLst/>
              <a:ahLst/>
              <a:cxnLst/>
              <a:rect l="l" t="t" r="r" b="b"/>
              <a:pathLst>
                <a:path w="1350514" h="1298911">
                  <a:moveTo>
                    <a:pt x="0" y="0"/>
                  </a:moveTo>
                  <a:lnTo>
                    <a:pt x="1350514" y="0"/>
                  </a:lnTo>
                  <a:lnTo>
                    <a:pt x="1350514" y="1298911"/>
                  </a:lnTo>
                  <a:lnTo>
                    <a:pt x="0" y="129891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350514" cy="1327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328589" y="2949336"/>
            <a:ext cx="5666436" cy="825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1"/>
              </a:lnSpc>
            </a:pPr>
            <a:r>
              <a:rPr lang="en-US" sz="2386" spc="167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Fox News bigram frequency distribution (top 10)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18418" y="725448"/>
            <a:ext cx="15051164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7700" b="1" spc="-7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Bigram Frequency Distributions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328589" y="4126969"/>
            <a:ext cx="5666436" cy="116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77"/>
              </a:lnSpc>
              <a:spcBef>
                <a:spcPct val="0"/>
              </a:spcBef>
            </a:pPr>
            <a:r>
              <a:rPr lang="en-US" sz="2126">
                <a:solidFill>
                  <a:srgbClr val="000000"/>
                </a:solidFill>
                <a:latin typeface="Agrandir Narrow"/>
                <a:ea typeface="Agrandir Narrow"/>
                <a:cs typeface="Agrandir Narrow"/>
                <a:sym typeface="Agrandir Narrow"/>
              </a:rPr>
              <a:t>{('&amp;', 'nbsp'): 207, ('nbsp', ';'): 207, ('.', '``'): 145, (',', "''"): 137, ('’', 's'): 91, ('of', 'the'): 88, (',', 'and'): 80, ('fox', 'news'): 79, ('in', 'the'): 72, ('to', 'the'): 71}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28589" y="7040255"/>
            <a:ext cx="5666436" cy="116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77"/>
              </a:lnSpc>
              <a:spcBef>
                <a:spcPct val="0"/>
              </a:spcBef>
            </a:pPr>
            <a:r>
              <a:rPr lang="en-US" sz="2126">
                <a:solidFill>
                  <a:srgbClr val="000000"/>
                </a:solidFill>
                <a:latin typeface="Agrandir Narrow"/>
                <a:ea typeface="Agrandir Narrow"/>
                <a:cs typeface="Agrandir Narrow"/>
                <a:sym typeface="Agrandir Narrow"/>
              </a:rPr>
              <a:t>{('&amp;', 'nbsp'): 675, ('nbsp', ';'): 675, ('’', 's'): 179, ('in', 'the'): 84, ('’', 't'): 76, (',', 'and'): 76, ('of', 'the'): 68, (',', 'the'): 63, ('click', 'here'): 61, ('.', 'the'): 58}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04342" y="4126969"/>
            <a:ext cx="5666436" cy="116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77"/>
              </a:lnSpc>
              <a:spcBef>
                <a:spcPct val="0"/>
              </a:spcBef>
            </a:pPr>
            <a:r>
              <a:rPr lang="en-US" sz="2126">
                <a:solidFill>
                  <a:srgbClr val="000000"/>
                </a:solidFill>
                <a:latin typeface="Agrandir Narrow"/>
                <a:ea typeface="Agrandir Narrow"/>
                <a:cs typeface="Agrandir Narrow"/>
                <a:sym typeface="Agrandir Narrow"/>
              </a:rPr>
              <a:t>{('’', 's'): 492, (',', 'and'): 159, ('in', 'the'): 130, ('trump', '’'): 127, ('of', 'the'): 121, (',', 'the'): 112, ('.', 'the'): 98, ('’', 't'): 82, ('.', 'and'): 74, ('.', 'but'): 72}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004342" y="7040255"/>
            <a:ext cx="5666436" cy="116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77"/>
              </a:lnSpc>
              <a:spcBef>
                <a:spcPct val="0"/>
              </a:spcBef>
            </a:pPr>
            <a:r>
              <a:rPr lang="en-US" sz="2126">
                <a:solidFill>
                  <a:srgbClr val="000000"/>
                </a:solidFill>
                <a:latin typeface="Agrandir Narrow"/>
                <a:ea typeface="Agrandir Narrow"/>
                <a:cs typeface="Agrandir Narrow"/>
                <a:sym typeface="Agrandir Narrow"/>
              </a:rPr>
              <a:t>{('’', 's'): 425, ('of', 'the'): 318, (',', 'and'): 245, ('in', 'the'): 194, ('.', 'the'): 189, (',', 'the'): 183, ('to', 'the'): 120, ('.', 'but'): 107, ('’', 't'): 103, ('on', 'the'): 100}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28589" y="5866372"/>
            <a:ext cx="5666436" cy="825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1"/>
              </a:lnSpc>
            </a:pPr>
            <a:r>
              <a:rPr lang="en-US" sz="2386" spc="167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Fox News Opinion bigram frequency distribution (top 10)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004342" y="2949336"/>
            <a:ext cx="5666436" cy="825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1"/>
              </a:lnSpc>
            </a:pPr>
            <a:r>
              <a:rPr lang="en-US" sz="2386" spc="167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Vox bigram frequency distribution (top 10)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004342" y="5866372"/>
            <a:ext cx="5666436" cy="825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1"/>
              </a:lnSpc>
            </a:pPr>
            <a:r>
              <a:rPr lang="en-US" sz="2386" spc="167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Vox (The Big Idea) bigram frequency distribution (top 10)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BB0C51-7D03-9145-A3FC-D75E0D3984E7}"/>
              </a:ext>
            </a:extLst>
          </p:cNvPr>
          <p:cNvSpPr txBox="1"/>
          <p:nvPr/>
        </p:nvSpPr>
        <p:spPr>
          <a:xfrm>
            <a:off x="17373600" y="9486900"/>
            <a:ext cx="5334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957667"/>
            <a:ext cx="18288000" cy="8371667"/>
            <a:chOff x="0" y="0"/>
            <a:chExt cx="4816593" cy="22048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204883"/>
            </a:xfrm>
            <a:custGeom>
              <a:avLst/>
              <a:gdLst/>
              <a:ahLst/>
              <a:cxnLst/>
              <a:rect l="l" t="t" r="r" b="b"/>
              <a:pathLst>
                <a:path w="4816592" h="2204883">
                  <a:moveTo>
                    <a:pt x="0" y="0"/>
                  </a:moveTo>
                  <a:lnTo>
                    <a:pt x="4816592" y="0"/>
                  </a:lnTo>
                  <a:lnTo>
                    <a:pt x="4816592" y="2204883"/>
                  </a:lnTo>
                  <a:lnTo>
                    <a:pt x="0" y="2204883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816593" cy="2233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837434" y="2387389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340289" y="3146741"/>
            <a:ext cx="8697110" cy="4756232"/>
          </a:xfrm>
          <a:custGeom>
            <a:avLst/>
            <a:gdLst/>
            <a:ahLst/>
            <a:cxnLst/>
            <a:rect l="l" t="t" r="r" b="b"/>
            <a:pathLst>
              <a:path w="8697110" h="4756232">
                <a:moveTo>
                  <a:pt x="0" y="0"/>
                </a:moveTo>
                <a:lnTo>
                  <a:pt x="8697109" y="0"/>
                </a:lnTo>
                <a:lnTo>
                  <a:pt x="8697109" y="4756232"/>
                </a:lnTo>
                <a:lnTo>
                  <a:pt x="0" y="47562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256707" y="3146741"/>
            <a:ext cx="8689375" cy="4752002"/>
          </a:xfrm>
          <a:custGeom>
            <a:avLst/>
            <a:gdLst/>
            <a:ahLst/>
            <a:cxnLst/>
            <a:rect l="l" t="t" r="r" b="b"/>
            <a:pathLst>
              <a:path w="8689375" h="4752002">
                <a:moveTo>
                  <a:pt x="0" y="0"/>
                </a:moveTo>
                <a:lnTo>
                  <a:pt x="8689375" y="0"/>
                </a:lnTo>
                <a:lnTo>
                  <a:pt x="8689375" y="4752003"/>
                </a:lnTo>
                <a:lnTo>
                  <a:pt x="0" y="4752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40289" y="1336660"/>
            <a:ext cx="17432672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 spc="17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FOX NEWS CFD: WORDS FOLLOWING ‘TRUMP’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739FCD-0031-E741-F5D4-442F9596C00A}"/>
              </a:ext>
            </a:extLst>
          </p:cNvPr>
          <p:cNvSpPr txBox="1"/>
          <p:nvPr/>
        </p:nvSpPr>
        <p:spPr>
          <a:xfrm>
            <a:off x="17544361" y="9628637"/>
            <a:ext cx="4572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957667"/>
            <a:ext cx="18288000" cy="8371667"/>
            <a:chOff x="0" y="0"/>
            <a:chExt cx="4816593" cy="22048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204883"/>
            </a:xfrm>
            <a:custGeom>
              <a:avLst/>
              <a:gdLst/>
              <a:ahLst/>
              <a:cxnLst/>
              <a:rect l="l" t="t" r="r" b="b"/>
              <a:pathLst>
                <a:path w="4816592" h="2204883">
                  <a:moveTo>
                    <a:pt x="0" y="0"/>
                  </a:moveTo>
                  <a:lnTo>
                    <a:pt x="4816592" y="0"/>
                  </a:lnTo>
                  <a:lnTo>
                    <a:pt x="4816592" y="2204883"/>
                  </a:lnTo>
                  <a:lnTo>
                    <a:pt x="0" y="2204883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816593" cy="2233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837434" y="2387389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266762" y="3098066"/>
            <a:ext cx="8629968" cy="4719514"/>
          </a:xfrm>
          <a:custGeom>
            <a:avLst/>
            <a:gdLst/>
            <a:ahLst/>
            <a:cxnLst/>
            <a:rect l="l" t="t" r="r" b="b"/>
            <a:pathLst>
              <a:path w="8629968" h="4719514">
                <a:moveTo>
                  <a:pt x="0" y="0"/>
                </a:moveTo>
                <a:lnTo>
                  <a:pt x="8629968" y="0"/>
                </a:lnTo>
                <a:lnTo>
                  <a:pt x="8629968" y="4719514"/>
                </a:lnTo>
                <a:lnTo>
                  <a:pt x="0" y="4719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426657" y="3098066"/>
            <a:ext cx="8629968" cy="4719514"/>
          </a:xfrm>
          <a:custGeom>
            <a:avLst/>
            <a:gdLst/>
            <a:ahLst/>
            <a:cxnLst/>
            <a:rect l="l" t="t" r="r" b="b"/>
            <a:pathLst>
              <a:path w="8629968" h="4719514">
                <a:moveTo>
                  <a:pt x="0" y="0"/>
                </a:moveTo>
                <a:lnTo>
                  <a:pt x="8629968" y="0"/>
                </a:lnTo>
                <a:lnTo>
                  <a:pt x="8629968" y="4719514"/>
                </a:lnTo>
                <a:lnTo>
                  <a:pt x="0" y="4719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40289" y="1336660"/>
            <a:ext cx="17432672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 spc="17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VOX CFD: WORDS FOLLOWING ‘TRUMP’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A1CAB2-2F9C-0A75-DB3B-FE2BCB09B25F}"/>
              </a:ext>
            </a:extLst>
          </p:cNvPr>
          <p:cNvSpPr txBox="1"/>
          <p:nvPr/>
        </p:nvSpPr>
        <p:spPr>
          <a:xfrm>
            <a:off x="17439530" y="9637190"/>
            <a:ext cx="4572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0268755" y="-947434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6252410">
            <a:off x="8618935" y="1130309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566398" y="1333975"/>
            <a:ext cx="15433919" cy="7619050"/>
            <a:chOff x="0" y="0"/>
            <a:chExt cx="4064900" cy="200666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5486399" y="4419913"/>
            <a:ext cx="6553201" cy="50919"/>
          </a:xfrm>
          <a:prstGeom prst="line">
            <a:avLst/>
          </a:prstGeom>
          <a:ln w="76200" cap="flat">
            <a:solidFill>
              <a:srgbClr val="2023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5400000">
            <a:off x="11834797" y="4228329"/>
            <a:ext cx="411218" cy="411218"/>
            <a:chOff x="6705600" y="1371600"/>
            <a:chExt cx="10972800" cy="10972800"/>
          </a:xfrm>
        </p:grpSpPr>
        <p:sp>
          <p:nvSpPr>
            <p:cNvPr id="9" name="Freeform 9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 rot="5400000">
            <a:off x="7775769" y="4205366"/>
            <a:ext cx="411218" cy="411218"/>
            <a:chOff x="6705600" y="1371600"/>
            <a:chExt cx="10972800" cy="10972800"/>
          </a:xfrm>
        </p:grpSpPr>
        <p:sp>
          <p:nvSpPr>
            <p:cNvPr id="11" name="Freeform 11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 rot="5400000">
            <a:off x="5281910" y="4205696"/>
            <a:ext cx="411218" cy="411218"/>
            <a:chOff x="6705600" y="1371600"/>
            <a:chExt cx="10972800" cy="10972800"/>
          </a:xfrm>
        </p:grpSpPr>
        <p:sp>
          <p:nvSpPr>
            <p:cNvPr id="13" name="Freeform 13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343222" y="5019544"/>
            <a:ext cx="27364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400" b="1" spc="76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TAG BIGRAMS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371797" y="5593687"/>
            <a:ext cx="2449249" cy="1237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Necessary to identify subjective intensifiers that are followed by </a:t>
            </a:r>
            <a:r>
              <a:rPr lang="en-US" sz="17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adjectives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775769" y="4968847"/>
            <a:ext cx="2942896" cy="1344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b="1" spc="76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IDENTIFY SUBJECTIVE CONSTRUCTIONS IN ALL CORPORA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08316" y="5004304"/>
            <a:ext cx="2736463" cy="2011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b="1" spc="76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COMPARE SUBJECTIVE  CONSTRUCTION FREQUENCIES BETWEEN TEXTS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54161" y="2462277"/>
            <a:ext cx="10444167" cy="880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36"/>
              </a:lnSpc>
              <a:spcBef>
                <a:spcPct val="0"/>
              </a:spcBef>
            </a:pPr>
            <a:r>
              <a:rPr lang="en-US" sz="5243" b="1" spc="146">
                <a:solidFill>
                  <a:srgbClr val="010101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NEXT STEPS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775769" y="6467215"/>
            <a:ext cx="2942896" cy="1865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This will be accomplished through conditional frequency distributions. Finding ADJ words that follow each of the 4 intensifiers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D0B6AA-6D5F-E002-A59C-D74B47165426}"/>
              </a:ext>
            </a:extLst>
          </p:cNvPr>
          <p:cNvSpPr txBox="1"/>
          <p:nvPr/>
        </p:nvSpPr>
        <p:spPr>
          <a:xfrm>
            <a:off x="17526000" y="9486900"/>
            <a:ext cx="3810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latin typeface="Agrandir Narrow Bold"/>
                <a:ea typeface="Agrandir Narrow Bold"/>
                <a:cs typeface="Agrandir Narrow Bold"/>
                <a:sym typeface="Agrandir Narrow Bold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0621459">
            <a:off x="-1036939" y="4386451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114356">
            <a:off x="-7150821" y="4105500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600"/>
                </a:lnTo>
                <a:lnTo>
                  <a:pt x="0" y="10305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317121" y="2868298"/>
            <a:ext cx="8182314" cy="3407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Recasens, M., Danescu-Niculescu-Mizil, C., &amp; Jurafsky, D. (2013). Linguistic Models for Analyzing and Detecting Biased Language. Proceedings of the 51st Annual Meeting of the Association for Computational Linguistics, 1650–1659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Pan, Y. (2022). Intensification for discursive evaluation: a corpus-pragmatic view. Text &amp; Talk, 42(3), 391-417.</a:t>
            </a:r>
          </a:p>
        </p:txBody>
      </p:sp>
      <p:sp>
        <p:nvSpPr>
          <p:cNvPr id="5" name="AutoShape 5"/>
          <p:cNvSpPr/>
          <p:nvPr/>
        </p:nvSpPr>
        <p:spPr>
          <a:xfrm flipH="1" flipV="1">
            <a:off x="-7068681" y="213263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67926"/>
            <a:ext cx="7215129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79"/>
              </a:lnSpc>
            </a:pPr>
            <a:r>
              <a:rPr lang="en-US" sz="6799" b="1" spc="768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REFERENCES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099B7D-232E-4E54-FC9E-9B2EDC533B05}"/>
              </a:ext>
            </a:extLst>
          </p:cNvPr>
          <p:cNvSpPr txBox="1"/>
          <p:nvPr/>
        </p:nvSpPr>
        <p:spPr>
          <a:xfrm>
            <a:off x="17449800" y="9486900"/>
            <a:ext cx="4572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latin typeface="Agrandir Narrow Bold"/>
                <a:ea typeface="Agrandir Narrow Bold"/>
                <a:cs typeface="Agrandir Narrow Bold"/>
                <a:sym typeface="Agrandir Narrow Bold"/>
              </a:rPr>
              <a:t>14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flipH="1">
            <a:off x="3838745" y="4174609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38649" y="1977800"/>
            <a:ext cx="10610702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Table of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13044" y="5572338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Background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880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9426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2688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5917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2736" y="5572338"/>
            <a:ext cx="2097071" cy="986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Literature Review: Operationalizing linguistic bias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12429" y="5572338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Research Questions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62122" y="5572338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Methods and Procedures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797280" y="7868677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The Data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713044" y="6939366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578500" y="6939366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11120" y="6939366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07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746973" y="7868677"/>
            <a:ext cx="2097071" cy="65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Some Analyses and Figures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96665" y="7868677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Next Steps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838615" y="2876325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b="1" spc="219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393811" y="6939366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08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562284" y="7868677"/>
            <a:ext cx="2097071" cy="319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Citations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D44DB3-D181-24D5-F510-928277C52EF7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8535298" y="874416"/>
            <a:ext cx="11245538" cy="8801376"/>
            <a:chOff x="0" y="0"/>
            <a:chExt cx="2961788" cy="23180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318058"/>
            </a:xfrm>
            <a:custGeom>
              <a:avLst/>
              <a:gdLst/>
              <a:ahLst/>
              <a:cxnLst/>
              <a:rect l="l" t="t" r="r" b="b"/>
              <a:pathLst>
                <a:path w="2961788" h="2318058">
                  <a:moveTo>
                    <a:pt x="0" y="0"/>
                  </a:moveTo>
                  <a:lnTo>
                    <a:pt x="2961788" y="0"/>
                  </a:lnTo>
                  <a:lnTo>
                    <a:pt x="2961788" y="2318058"/>
                  </a:lnTo>
                  <a:lnTo>
                    <a:pt x="0" y="2318058"/>
                  </a:lnTo>
                  <a:close/>
                </a:path>
              </a:pathLst>
            </a:custGeom>
            <a:solidFill>
              <a:srgbClr val="19225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346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633077" y="990606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 flipH="1">
            <a:off x="10559239" y="256119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136127" y="203468"/>
            <a:ext cx="7560533" cy="9510104"/>
          </a:xfrm>
          <a:custGeom>
            <a:avLst/>
            <a:gdLst/>
            <a:ahLst/>
            <a:cxnLst/>
            <a:rect l="l" t="t" r="r" b="b"/>
            <a:pathLst>
              <a:path w="7560533" h="9510104">
                <a:moveTo>
                  <a:pt x="0" y="0"/>
                </a:moveTo>
                <a:lnTo>
                  <a:pt x="7560533" y="0"/>
                </a:lnTo>
                <a:lnTo>
                  <a:pt x="7560533" y="9510105"/>
                </a:lnTo>
                <a:lnTo>
                  <a:pt x="0" y="95101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7188868" y="4958521"/>
            <a:ext cx="1201585" cy="740912"/>
            <a:chOff x="0" y="0"/>
            <a:chExt cx="131817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18170" cy="812800"/>
            </a:xfrm>
            <a:custGeom>
              <a:avLst/>
              <a:gdLst/>
              <a:ahLst/>
              <a:cxnLst/>
              <a:rect l="l" t="t" r="r" b="b"/>
              <a:pathLst>
                <a:path w="1318170" h="812800">
                  <a:moveTo>
                    <a:pt x="659085" y="0"/>
                  </a:moveTo>
                  <a:cubicBezTo>
                    <a:pt x="295082" y="0"/>
                    <a:pt x="0" y="181951"/>
                    <a:pt x="0" y="406400"/>
                  </a:cubicBezTo>
                  <a:cubicBezTo>
                    <a:pt x="0" y="630849"/>
                    <a:pt x="295082" y="812800"/>
                    <a:pt x="659085" y="812800"/>
                  </a:cubicBezTo>
                  <a:cubicBezTo>
                    <a:pt x="1023088" y="812800"/>
                    <a:pt x="1318170" y="630849"/>
                    <a:pt x="1318170" y="406400"/>
                  </a:cubicBezTo>
                  <a:cubicBezTo>
                    <a:pt x="1318170" y="181951"/>
                    <a:pt x="1023088" y="0"/>
                    <a:pt x="6590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C23A97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23578" y="47625"/>
              <a:ext cx="1071013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708228" y="1334219"/>
            <a:ext cx="689967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BACKGROUND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08228" y="3147128"/>
            <a:ext cx="6332814" cy="5061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Many of us have different perceptions of the level and direction of bias in different U.S. news sources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Starting framework: </a:t>
            </a:r>
            <a:r>
              <a:rPr lang="en-US" sz="20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AllSides Media Bias Chart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Assesses bias, not accuracy in reporting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Based on input from ‘ordinary’ Americans and experts combined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Not AI-based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Selected one source from the ‘Left’ side and one from the ‘Right’ side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Vox (left)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Fox (right)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424880" y="7651591"/>
            <a:ext cx="1201585" cy="740912"/>
            <a:chOff x="0" y="0"/>
            <a:chExt cx="131817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18170" cy="812800"/>
            </a:xfrm>
            <a:custGeom>
              <a:avLst/>
              <a:gdLst/>
              <a:ahLst/>
              <a:cxnLst/>
              <a:rect l="l" t="t" r="r" b="b"/>
              <a:pathLst>
                <a:path w="1318170" h="812800">
                  <a:moveTo>
                    <a:pt x="659085" y="0"/>
                  </a:moveTo>
                  <a:cubicBezTo>
                    <a:pt x="295082" y="0"/>
                    <a:pt x="0" y="181951"/>
                    <a:pt x="0" y="406400"/>
                  </a:cubicBezTo>
                  <a:cubicBezTo>
                    <a:pt x="0" y="630849"/>
                    <a:pt x="295082" y="812800"/>
                    <a:pt x="659085" y="812800"/>
                  </a:cubicBezTo>
                  <a:cubicBezTo>
                    <a:pt x="1023088" y="812800"/>
                    <a:pt x="1318170" y="630849"/>
                    <a:pt x="1318170" y="406400"/>
                  </a:cubicBezTo>
                  <a:cubicBezTo>
                    <a:pt x="1318170" y="181951"/>
                    <a:pt x="1023088" y="0"/>
                    <a:pt x="6590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C23A97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3578" y="47625"/>
              <a:ext cx="1071013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1A18EDD-09E8-DEEF-ECB8-6AB0D61E68AF}"/>
              </a:ext>
            </a:extLst>
          </p:cNvPr>
          <p:cNvSpPr txBox="1"/>
          <p:nvPr/>
        </p:nvSpPr>
        <p:spPr>
          <a:xfrm>
            <a:off x="18051110" y="10280002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32408">
            <a:off x="-2973600" y="4065394"/>
            <a:ext cx="20865141" cy="12443211"/>
          </a:xfrm>
          <a:custGeom>
            <a:avLst/>
            <a:gdLst/>
            <a:ahLst/>
            <a:cxnLst/>
            <a:rect l="l" t="t" r="r" b="b"/>
            <a:pathLst>
              <a:path w="20865141" h="12443211">
                <a:moveTo>
                  <a:pt x="0" y="0"/>
                </a:moveTo>
                <a:lnTo>
                  <a:pt x="20865141" y="0"/>
                </a:lnTo>
                <a:lnTo>
                  <a:pt x="20865141" y="12443212"/>
                </a:lnTo>
                <a:lnTo>
                  <a:pt x="0" y="12443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777916" y="991615"/>
            <a:ext cx="8732168" cy="837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1"/>
              </a:lnSpc>
            </a:pPr>
            <a:r>
              <a:rPr lang="en-US" sz="6351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LITERATURE REVIEW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6369" y="3317700"/>
            <a:ext cx="6332814" cy="5452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Linguistic Models for Analyzing and Detecting Biased Language (Recasens, et. al, 2013)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Framing bias: subjective or one-sided terms reveal author’s stance on a topic</a:t>
            </a:r>
          </a:p>
          <a:p>
            <a:pPr marL="1360165" lvl="3" indent="-340041" algn="l">
              <a:lnSpc>
                <a:spcPts val="3086"/>
              </a:lnSpc>
              <a:buFont typeface="Arial"/>
              <a:buChar char="￭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Factive verbs</a:t>
            </a:r>
          </a:p>
          <a:p>
            <a:pPr marL="1360165" lvl="3" indent="-340041" algn="l">
              <a:lnSpc>
                <a:spcPts val="3086"/>
              </a:lnSpc>
              <a:buFont typeface="Arial"/>
              <a:buChar char="￭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One-sided terms</a:t>
            </a:r>
          </a:p>
          <a:p>
            <a:pPr marL="1360165" lvl="3" indent="-340041" algn="l">
              <a:lnSpc>
                <a:spcPts val="3086"/>
              </a:lnSpc>
              <a:buFont typeface="Arial"/>
              <a:buChar char="￭"/>
            </a:pPr>
            <a:r>
              <a:rPr lang="en-US" sz="2099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Subjective intensifiers</a:t>
            </a:r>
          </a:p>
          <a:p>
            <a:pPr marL="1813554" lvl="4" indent="-362711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a) Schnabel himself did the </a:t>
            </a:r>
            <a:r>
              <a:rPr lang="en-US" sz="2099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fantastic</a:t>
            </a: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reproductions of Basquiat’s work.</a:t>
            </a:r>
          </a:p>
          <a:p>
            <a:pPr marL="1813554" lvl="4" indent="-362711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b) Schnabel himself did the </a:t>
            </a:r>
            <a:r>
              <a:rPr lang="en-US" sz="2099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accurate</a:t>
            </a: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reproductions of Basquiat’s work.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47843" y="1920667"/>
            <a:ext cx="10792314" cy="59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7"/>
              </a:lnSpc>
            </a:pPr>
            <a:r>
              <a:rPr lang="en-US" sz="33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How can we operationalize bias in a linguistic way?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16297" y="3317700"/>
            <a:ext cx="6332814" cy="310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Intensification for discursive evaluation: a corpus-pragmatic view (Pan, 2021)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Words like ‘very’, ‘so’, and ‘really’ add social and emotion-driven emphasis to utterances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Construction: Intensifier + adjective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Corpus: BNC Sampler</a:t>
            </a:r>
          </a:p>
          <a:p>
            <a:pPr marL="906777" lvl="2" indent="-302259" algn="l">
              <a:lnSpc>
                <a:spcPts val="3086"/>
              </a:lnSpc>
              <a:buFont typeface="Arial"/>
              <a:buChar char="⚬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Tagset: CLAWS7 (degree adverbs / RG)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21834" y="7227142"/>
            <a:ext cx="6332814" cy="193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6"/>
              </a:lnSpc>
            </a:pPr>
            <a:r>
              <a:rPr lang="en-US" sz="20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For the purposes of this project, I decided to analyze the top 4 degree adverbs (subjective intensifiers) from (Pan, 2021) within my own corpus. These were ‘very’, ‘so’, ‘quite’, and ‘too’.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95E33-673E-0391-5548-5D1D81666C93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latin typeface="Agrandir Narrow Bold"/>
                <a:ea typeface="Agrandir Narrow Bold"/>
                <a:cs typeface="Agrandir Narrow Bold"/>
                <a:sym typeface="Agrandir Narrow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-7360535" y="-1325747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1" y="0"/>
                </a:lnTo>
                <a:lnTo>
                  <a:pt x="17280731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953430" y="6159392"/>
            <a:ext cx="7485238" cy="1810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Is there a significant difference in the prevalence of subjective intensifiers between the standard news articles and the ‘opinion’ articles from the same sources?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4679257" y="4422469"/>
            <a:ext cx="898829" cy="937562"/>
            <a:chOff x="0" y="0"/>
            <a:chExt cx="1198439" cy="1250083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953430" y="4190844"/>
            <a:ext cx="7644904" cy="1353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How do the frequencies of subjective intensifier constructions in the standard news articles compare to ‘unbiased’ text?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17346" y="2316468"/>
            <a:ext cx="11442900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RESEARCH QUESTIONS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679257" y="6420220"/>
            <a:ext cx="898829" cy="937562"/>
            <a:chOff x="0" y="0"/>
            <a:chExt cx="1198439" cy="1250083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02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34736A8-EAF2-251B-FAEE-B71CF916FC42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latin typeface="Agrandir Narrow Bold"/>
                <a:ea typeface="Agrandir Narrow Bold"/>
                <a:cs typeface="Agrandir Narrow Bold"/>
                <a:sym typeface="Agrandir Narrow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690092" y="1359432"/>
            <a:ext cx="20370072" cy="7528382"/>
            <a:chOff x="0" y="0"/>
            <a:chExt cx="5364957" cy="19827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982784"/>
            </a:xfrm>
            <a:custGeom>
              <a:avLst/>
              <a:gdLst/>
              <a:ahLst/>
              <a:cxnLst/>
              <a:rect l="l" t="t" r="r" b="b"/>
              <a:pathLst>
                <a:path w="5364957" h="1982784">
                  <a:moveTo>
                    <a:pt x="0" y="0"/>
                  </a:moveTo>
                  <a:lnTo>
                    <a:pt x="5364957" y="0"/>
                  </a:lnTo>
                  <a:lnTo>
                    <a:pt x="5364957" y="1982784"/>
                  </a:lnTo>
                  <a:lnTo>
                    <a:pt x="0" y="1982784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2011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494944" y="1891219"/>
            <a:ext cx="7589372" cy="6407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1: Identify key subjective intensifiers and select news sources for analysis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2: Create the following lists of data: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 Fox News URLs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 Fox News Opinion URLs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 Vox URLs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 Vox (The Big Idea) URLs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Brown Corpus (unbiased?)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3: Scrape websites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BeautifulSoup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4: Data cleaning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Built some cleaning into web scraper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Headline, (subheading), text, source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5: Linguistic analysis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Step 6: Statistical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46762" y="3549015"/>
            <a:ext cx="6543672" cy="1755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b="1" spc="198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METHODS AND PROCEDURES</a:t>
            </a:r>
          </a:p>
        </p:txBody>
      </p:sp>
      <p:sp>
        <p:nvSpPr>
          <p:cNvPr id="8" name="AutoShape 8"/>
          <p:cNvSpPr/>
          <p:nvPr/>
        </p:nvSpPr>
        <p:spPr>
          <a:xfrm flipH="1" flipV="1">
            <a:off x="-7266123" y="5614472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EF28A5-6F2E-9DE7-A3BE-D5D1F6D95CFE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8359952" y="-1288011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566398" y="1333975"/>
            <a:ext cx="15433919" cy="7619050"/>
            <a:chOff x="0" y="0"/>
            <a:chExt cx="4064900" cy="20066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032253" y="2505583"/>
            <a:ext cx="5056438" cy="658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59"/>
              </a:lnSpc>
            </a:pPr>
            <a:r>
              <a:rPr lang="en-US" sz="4599" b="1" spc="607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DATA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19050" y="4125141"/>
            <a:ext cx="4436512" cy="3653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25 of most recent articles were taken directly from the 'Politics' page of each news source.</a:t>
            </a:r>
          </a:p>
          <a:p>
            <a:pPr algn="l">
              <a:lnSpc>
                <a:spcPts val="2646"/>
              </a:lnSpc>
            </a:pPr>
            <a:endParaRPr lang="en-US" sz="1800" b="1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(These were not chosen based on any criteria except for their ability to be scraped by the parser I created.)</a:t>
            </a:r>
          </a:p>
          <a:p>
            <a:pPr algn="l">
              <a:lnSpc>
                <a:spcPts val="2646"/>
              </a:lnSpc>
            </a:pPr>
            <a:endParaRPr lang="en-US" sz="18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 'Opinion' articles were also taken from each of the same sources.</a:t>
            </a:r>
          </a:p>
          <a:p>
            <a:pPr algn="l">
              <a:lnSpc>
                <a:spcPts val="2646"/>
              </a:lnSpc>
            </a:pPr>
            <a:endParaRPr lang="en-US" sz="180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8654651" y="2175601"/>
            <a:ext cx="0" cy="5936613"/>
          </a:xfrm>
          <a:prstGeom prst="line">
            <a:avLst/>
          </a:prstGeom>
          <a:ln w="38100" cap="flat">
            <a:solidFill>
              <a:srgbClr val="1922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8469692" y="1805683"/>
            <a:ext cx="369918" cy="369918"/>
            <a:chOff x="6705600" y="1371600"/>
            <a:chExt cx="10972800" cy="10972800"/>
          </a:xfrm>
        </p:grpSpPr>
        <p:sp>
          <p:nvSpPr>
            <p:cNvPr id="10" name="Freeform 10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8469692" y="8112214"/>
            <a:ext cx="369918" cy="369918"/>
            <a:chOff x="6705600" y="1371600"/>
            <a:chExt cx="10972800" cy="10972800"/>
          </a:xfrm>
        </p:grpSpPr>
        <p:sp>
          <p:nvSpPr>
            <p:cNvPr id="12" name="Freeform 12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387685" y="2009692"/>
            <a:ext cx="5260448" cy="480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b="1" spc="10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Fox News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387685" y="5333482"/>
            <a:ext cx="5260448" cy="480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3300" b="1" spc="10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Vox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87685" y="2595616"/>
            <a:ext cx="7022611" cy="2718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6"/>
              </a:lnSpc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Standard: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20,442 tokens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20,417 bigrams</a:t>
            </a:r>
          </a:p>
          <a:p>
            <a:pPr algn="l">
              <a:lnSpc>
                <a:spcPts val="3086"/>
              </a:lnSpc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Opinion: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25,385 tokens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25,360 bigrams</a:t>
            </a:r>
          </a:p>
          <a:p>
            <a:pPr algn="l">
              <a:lnSpc>
                <a:spcPts val="3086"/>
              </a:lnSpc>
            </a:pPr>
            <a:endParaRPr lang="en-US" sz="20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6" name="AutoShape 16"/>
          <p:cNvSpPr/>
          <p:nvPr/>
        </p:nvSpPr>
        <p:spPr>
          <a:xfrm flipH="1" flipV="1">
            <a:off x="-7687792" y="3550725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0387685" y="5918317"/>
            <a:ext cx="7022611" cy="2718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6"/>
              </a:lnSpc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Standard: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31,689 tokens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31,664 bigrams</a:t>
            </a:r>
          </a:p>
          <a:p>
            <a:pPr algn="l">
              <a:lnSpc>
                <a:spcPts val="3086"/>
              </a:lnSpc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Opinion: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48,751 tokens</a:t>
            </a:r>
          </a:p>
          <a:p>
            <a:pPr marL="453388" lvl="1" indent="-226694" algn="l">
              <a:lnSpc>
                <a:spcPts val="3086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48,726 bigrams</a:t>
            </a:r>
          </a:p>
          <a:p>
            <a:pPr algn="l">
              <a:lnSpc>
                <a:spcPts val="3086"/>
              </a:lnSpc>
            </a:pPr>
            <a:endParaRPr lang="en-US" sz="2099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A7A7FE-E759-7313-0948-52A387069DBE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latin typeface="Agrandir Narrow Bold"/>
                <a:ea typeface="Agrandir Narrow Bold"/>
                <a:cs typeface="Agrandir Narrow Bold"/>
                <a:sym typeface="Agrandir Narrow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957667"/>
            <a:ext cx="18288000" cy="8371667"/>
            <a:chOff x="0" y="0"/>
            <a:chExt cx="4816593" cy="22048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204883"/>
            </a:xfrm>
            <a:custGeom>
              <a:avLst/>
              <a:gdLst/>
              <a:ahLst/>
              <a:cxnLst/>
              <a:rect l="l" t="t" r="r" b="b"/>
              <a:pathLst>
                <a:path w="4816592" h="2204883">
                  <a:moveTo>
                    <a:pt x="0" y="0"/>
                  </a:moveTo>
                  <a:lnTo>
                    <a:pt x="4816592" y="0"/>
                  </a:lnTo>
                  <a:lnTo>
                    <a:pt x="4816592" y="2204883"/>
                  </a:lnTo>
                  <a:lnTo>
                    <a:pt x="0" y="2204883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816593" cy="2233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837434" y="2387389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87282" y="3071768"/>
            <a:ext cx="8791100" cy="4807633"/>
          </a:xfrm>
          <a:custGeom>
            <a:avLst/>
            <a:gdLst/>
            <a:ahLst/>
            <a:cxnLst/>
            <a:rect l="l" t="t" r="r" b="b"/>
            <a:pathLst>
              <a:path w="8791100" h="4807633">
                <a:moveTo>
                  <a:pt x="0" y="0"/>
                </a:moveTo>
                <a:lnTo>
                  <a:pt x="8791100" y="0"/>
                </a:lnTo>
                <a:lnTo>
                  <a:pt x="8791100" y="4807633"/>
                </a:lnTo>
                <a:lnTo>
                  <a:pt x="0" y="48076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381075" y="3071768"/>
            <a:ext cx="8761178" cy="4791269"/>
          </a:xfrm>
          <a:custGeom>
            <a:avLst/>
            <a:gdLst/>
            <a:ahLst/>
            <a:cxnLst/>
            <a:rect l="l" t="t" r="r" b="b"/>
            <a:pathLst>
              <a:path w="8761178" h="4791269">
                <a:moveTo>
                  <a:pt x="0" y="0"/>
                </a:moveTo>
                <a:lnTo>
                  <a:pt x="8761178" y="0"/>
                </a:lnTo>
                <a:lnTo>
                  <a:pt x="8761178" y="4791269"/>
                </a:lnTo>
                <a:lnTo>
                  <a:pt x="0" y="479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490033" y="1389961"/>
            <a:ext cx="618559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b="1" spc="17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FOX NEWS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CB754-8331-6DBA-A1A1-333F08A3BAFE}"/>
              </a:ext>
            </a:extLst>
          </p:cNvPr>
          <p:cNvSpPr txBox="1"/>
          <p:nvPr/>
        </p:nvSpPr>
        <p:spPr>
          <a:xfrm>
            <a:off x="17678400" y="9486900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957667"/>
            <a:ext cx="18288000" cy="8371667"/>
            <a:chOff x="0" y="0"/>
            <a:chExt cx="4816593" cy="22048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204883"/>
            </a:xfrm>
            <a:custGeom>
              <a:avLst/>
              <a:gdLst/>
              <a:ahLst/>
              <a:cxnLst/>
              <a:rect l="l" t="t" r="r" b="b"/>
              <a:pathLst>
                <a:path w="4816592" h="2204883">
                  <a:moveTo>
                    <a:pt x="0" y="0"/>
                  </a:moveTo>
                  <a:lnTo>
                    <a:pt x="4816592" y="0"/>
                  </a:lnTo>
                  <a:lnTo>
                    <a:pt x="4816592" y="2204883"/>
                  </a:lnTo>
                  <a:lnTo>
                    <a:pt x="0" y="2204883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816593" cy="2233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837434" y="2387389"/>
            <a:ext cx="10218510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246906" y="3249124"/>
            <a:ext cx="8671852" cy="4742419"/>
          </a:xfrm>
          <a:custGeom>
            <a:avLst/>
            <a:gdLst/>
            <a:ahLst/>
            <a:cxnLst/>
            <a:rect l="l" t="t" r="r" b="b"/>
            <a:pathLst>
              <a:path w="8671852" h="4742419">
                <a:moveTo>
                  <a:pt x="0" y="0"/>
                </a:moveTo>
                <a:lnTo>
                  <a:pt x="8671852" y="0"/>
                </a:lnTo>
                <a:lnTo>
                  <a:pt x="8671852" y="4742419"/>
                </a:lnTo>
                <a:lnTo>
                  <a:pt x="0" y="47424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381075" y="3249124"/>
            <a:ext cx="8671852" cy="4742419"/>
          </a:xfrm>
          <a:custGeom>
            <a:avLst/>
            <a:gdLst/>
            <a:ahLst/>
            <a:cxnLst/>
            <a:rect l="l" t="t" r="r" b="b"/>
            <a:pathLst>
              <a:path w="8671852" h="4742419">
                <a:moveTo>
                  <a:pt x="0" y="0"/>
                </a:moveTo>
                <a:lnTo>
                  <a:pt x="8671852" y="0"/>
                </a:lnTo>
                <a:lnTo>
                  <a:pt x="8671852" y="4742419"/>
                </a:lnTo>
                <a:lnTo>
                  <a:pt x="0" y="47424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490033" y="1389961"/>
            <a:ext cx="618559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b="1" spc="175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VOX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D21112-5579-6B66-E931-A7EE914B202F}"/>
              </a:ext>
            </a:extLst>
          </p:cNvPr>
          <p:cNvSpPr txBox="1"/>
          <p:nvPr/>
        </p:nvSpPr>
        <p:spPr>
          <a:xfrm>
            <a:off x="17791670" y="9656276"/>
            <a:ext cx="228600" cy="341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672"/>
              </a:lnSpc>
            </a:pPr>
            <a:r>
              <a:rPr lang="en-US" sz="2137" b="1" spc="181" dirty="0">
                <a:solidFill>
                  <a:schemeClr val="bg1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924</Words>
  <Application>Microsoft Macintosh PowerPoint</Application>
  <PresentationFormat>Custom</PresentationFormat>
  <Paragraphs>124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Agrandir Narrow</vt:lpstr>
      <vt:lpstr>Days</vt:lpstr>
      <vt:lpstr>Open Sauce Semi-Bold</vt:lpstr>
      <vt:lpstr>Open Sauce</vt:lpstr>
      <vt:lpstr>Calibri</vt:lpstr>
      <vt:lpstr>Open Sauce Bold</vt:lpstr>
      <vt:lpstr>Agrandir Narrow Bold</vt:lpstr>
      <vt:lpstr>Open Sauce Medium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Bias Assessment</dc:title>
  <cp:lastModifiedBy>McLean, Claire Angela</cp:lastModifiedBy>
  <cp:revision>4</cp:revision>
  <dcterms:created xsi:type="dcterms:W3CDTF">2006-08-16T00:00:00Z</dcterms:created>
  <dcterms:modified xsi:type="dcterms:W3CDTF">2025-04-16T16:46:06Z</dcterms:modified>
  <dc:identifier>DAGkwUZ7QyA</dc:identifier>
</cp:coreProperties>
</file>

<file path=docProps/thumbnail.jpeg>
</file>